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
  </p:notesMasterIdLst>
  <p:sldIdLst>
    <p:sldId id="256" r:id="rId2"/>
    <p:sldId id="257" r:id="rId3"/>
    <p:sldId id="262" r:id="rId4"/>
    <p:sldId id="258" r:id="rId5"/>
    <p:sldId id="260" r:id="rId6"/>
    <p:sldId id="261"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2" d="100"/>
          <a:sy n="82" d="100"/>
        </p:scale>
        <p:origin x="-153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5981BC1-4ADE-4F52-AC35-1A26C846636B}" type="datetimeFigureOut">
              <a:rPr lang="en-US" smtClean="0"/>
              <a:t>8/25/2019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78810B-E9F0-4735-8723-57E89BB1AC4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-management must be able to hire staffs that understand the legal obligations in helping their students get justice whenever they find themselves in a situation that requires a lawsuit</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the school policy also states that students facing family and social issues have to be counseled in order to have humble time allocated for their studies</a:t>
            </a:r>
          </a:p>
          <a:p>
            <a:r>
              <a:rPr lang="en-US" sz="1200" kern="1200" dirty="0" smtClean="0">
                <a:solidFill>
                  <a:schemeClr val="tx1"/>
                </a:solidFill>
                <a:latin typeface="+mn-lt"/>
                <a:ea typeface="+mn-ea"/>
                <a:cs typeface="+mn-cs"/>
              </a:rPr>
              <a:t>-Making follow up of this case means that there are various people that are bound to benefit. This was an ethical issue that affects various people both at school and at home</a:t>
            </a:r>
          </a:p>
          <a:p>
            <a:r>
              <a:rPr lang="en-US" sz="1200" kern="1200" dirty="0" smtClean="0">
                <a:solidFill>
                  <a:schemeClr val="tx1"/>
                </a:solidFill>
                <a:latin typeface="+mn-lt"/>
                <a:ea typeface="+mn-ea"/>
                <a:cs typeface="+mn-cs"/>
              </a:rPr>
              <a:t>-Failure to follow the law in such cases will only encourage the sexual abusers to carry on with their behaviors as there is nothing that is bound to happen to them</a:t>
            </a:r>
          </a:p>
          <a:p>
            <a:r>
              <a:rPr lang="en-US" sz="1200" kern="1200" dirty="0" smtClean="0">
                <a:solidFill>
                  <a:schemeClr val="tx1"/>
                </a:solidFill>
                <a:latin typeface="+mn-lt"/>
                <a:ea typeface="+mn-ea"/>
                <a:cs typeface="+mn-cs"/>
              </a:rPr>
              <a:t>-the key beneficiaries are Savannah who shall have to benefit directly from the case as she will be counseled and given the necessary support required after the truth has been determined</a:t>
            </a:r>
            <a:endParaRPr lang="en-US" dirty="0"/>
          </a:p>
        </p:txBody>
      </p:sp>
      <p:sp>
        <p:nvSpPr>
          <p:cNvPr id="4" name="Slide Number Placeholder 3"/>
          <p:cNvSpPr>
            <a:spLocks noGrp="1"/>
          </p:cNvSpPr>
          <p:nvPr>
            <p:ph type="sldNum" sz="quarter" idx="10"/>
          </p:nvPr>
        </p:nvSpPr>
        <p:spPr/>
        <p:txBody>
          <a:bodyPr/>
          <a:lstStyle/>
          <a:p>
            <a:fld id="{AF78810B-E9F0-4735-8723-57E89BB1AC47}"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Education Law is the area of law that relates to schools, teachers, and the rights of Americans to a public education, as well as standards for those students who attend private schools.</a:t>
            </a:r>
          </a:p>
          <a:p>
            <a:r>
              <a:rPr lang="en-US" b="0" dirty="0" smtClean="0"/>
              <a:t>Political</a:t>
            </a:r>
            <a:r>
              <a:rPr lang="en-US" b="0" baseline="0" dirty="0" smtClean="0"/>
              <a:t> context is crucial in the understanding of obstacles towards achieving educational goals, and presents as a </a:t>
            </a:r>
            <a:r>
              <a:rPr lang="en-US" b="0" baseline="0" dirty="0" err="1" smtClean="0"/>
              <a:t>skillof</a:t>
            </a:r>
            <a:r>
              <a:rPr lang="en-US" b="0" baseline="0" dirty="0" smtClean="0"/>
              <a:t> </a:t>
            </a:r>
            <a:r>
              <a:rPr lang="en-US" b="0" baseline="0" dirty="0" err="1" smtClean="0"/>
              <a:t>exrcise</a:t>
            </a:r>
            <a:r>
              <a:rPr lang="en-US" b="0" baseline="0" dirty="0" smtClean="0"/>
              <a:t> of power and by whom, through which body</a:t>
            </a:r>
          </a:p>
          <a:p>
            <a:r>
              <a:rPr lang="en-US" b="0" dirty="0" smtClean="0"/>
              <a:t>Ethics is crucial in categorizing different values among others</a:t>
            </a:r>
            <a:r>
              <a:rPr lang="en-US" b="0" baseline="0" dirty="0" smtClean="0"/>
              <a:t> and applying them towards teachable concepts. Ethics also govern conduct to protect the students from potential harm</a:t>
            </a:r>
            <a:endParaRPr lang="en-US" b="0" dirty="0"/>
          </a:p>
        </p:txBody>
      </p:sp>
      <p:sp>
        <p:nvSpPr>
          <p:cNvPr id="4" name="Slide Number Placeholder 3"/>
          <p:cNvSpPr>
            <a:spLocks noGrp="1"/>
          </p:cNvSpPr>
          <p:nvPr>
            <p:ph type="sldNum" sz="quarter" idx="10"/>
          </p:nvPr>
        </p:nvSpPr>
        <p:spPr/>
        <p:txBody>
          <a:bodyPr/>
          <a:lstStyle/>
          <a:p>
            <a:fld id="{AF78810B-E9F0-4735-8723-57E89BB1AC47}"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a:r>
            <a:r>
              <a:rPr lang="en-US" sz="1200" kern="1200" dirty="0" smtClean="0">
                <a:solidFill>
                  <a:schemeClr val="tx1"/>
                </a:solidFill>
                <a:latin typeface="+mn-lt"/>
                <a:ea typeface="+mn-ea"/>
                <a:cs typeface="+mn-cs"/>
              </a:rPr>
              <a:t>It's important that the minors are taken care of by their close relatives. However, when sexually abused then the ethical of care takes into action with the adult abusing the minor being forced to face the legal charges. Therefore, Savannah`s grandfather despite being given the mandate to take care of her turned against her and sexually abused her which makes him not an appropriate caregiver.</a:t>
            </a:r>
          </a:p>
          <a:p>
            <a:r>
              <a:rPr lang="en-US" sz="1200" kern="1200" dirty="0" smtClean="0">
                <a:solidFill>
                  <a:schemeClr val="tx1"/>
                </a:solidFill>
                <a:latin typeface="+mn-lt"/>
                <a:ea typeface="+mn-ea"/>
                <a:cs typeface="+mn-cs"/>
              </a:rPr>
              <a:t>-Considering the </a:t>
            </a:r>
            <a:r>
              <a:rPr lang="en-US" sz="1200" b="0" kern="1200" dirty="0" smtClean="0">
                <a:solidFill>
                  <a:schemeClr val="tx1"/>
                </a:solidFill>
                <a:latin typeface="+mn-lt"/>
                <a:ea typeface="+mn-ea"/>
                <a:cs typeface="+mn-cs"/>
              </a:rPr>
              <a:t>ethics of discourse</a:t>
            </a:r>
            <a:r>
              <a:rPr lang="en-US" sz="1200" kern="1200" dirty="0" smtClean="0">
                <a:solidFill>
                  <a:schemeClr val="tx1"/>
                </a:solidFill>
                <a:latin typeface="+mn-lt"/>
                <a:ea typeface="+mn-ea"/>
                <a:cs typeface="+mn-cs"/>
              </a:rPr>
              <a:t>, it's clear that Holly should be excluded from the case. This is because she is also a minor and thorough discussion that will be taking place in her presence will also make her get more information about sexual matters that are beyond her age</a:t>
            </a:r>
          </a:p>
          <a:p>
            <a:r>
              <a:rPr lang="en-US" sz="1200" kern="1200" dirty="0" smtClean="0">
                <a:solidFill>
                  <a:schemeClr val="tx1"/>
                </a:solidFill>
                <a:latin typeface="+mn-lt"/>
                <a:ea typeface="+mn-ea"/>
                <a:cs typeface="+mn-cs"/>
              </a:rPr>
              <a:t>Inherent risk protects the defendant from accusation</a:t>
            </a:r>
            <a:r>
              <a:rPr lang="en-US" sz="1200" kern="1200" baseline="0" dirty="0" smtClean="0">
                <a:solidFill>
                  <a:schemeClr val="tx1"/>
                </a:solidFill>
                <a:latin typeface="+mn-lt"/>
                <a:ea typeface="+mn-ea"/>
                <a:cs typeface="+mn-cs"/>
              </a:rPr>
              <a:t> by the plaintiff under the provision that the risks encountered by the plaintiff is directly associable with the case or activity in which he was a willing participant or a willing observer. Minors are exempt from this provision since they have not attained the age by which decision-making is sensible</a:t>
            </a:r>
          </a:p>
          <a:p>
            <a:r>
              <a:rPr lang="en-US" dirty="0" smtClean="0"/>
              <a:t>The case scenario</a:t>
            </a:r>
            <a:r>
              <a:rPr lang="en-US" baseline="0" dirty="0" smtClean="0"/>
              <a:t> depicts </a:t>
            </a:r>
            <a:r>
              <a:rPr lang="en-US" baseline="0" dirty="0" err="1" smtClean="0"/>
              <a:t>Cormley</a:t>
            </a:r>
            <a:r>
              <a:rPr lang="en-US" baseline="0" dirty="0" smtClean="0"/>
              <a:t> sues the slugger for causing an injury even though the defendant argues he threw them at an arc to allows for an easy catch, and gave the audience a look as a warning. For teachers, warning requires to be verbal or oral and the environment around minors needs to be free from any objects or movements of the same that might inflict injuries. Negligence accounts for lack or proper teacher’s supervision </a:t>
            </a:r>
            <a:endParaRPr lang="en-US" dirty="0"/>
          </a:p>
        </p:txBody>
      </p:sp>
      <p:sp>
        <p:nvSpPr>
          <p:cNvPr id="4" name="Slide Number Placeholder 3"/>
          <p:cNvSpPr>
            <a:spLocks noGrp="1"/>
          </p:cNvSpPr>
          <p:nvPr>
            <p:ph type="sldNum" sz="quarter" idx="10"/>
          </p:nvPr>
        </p:nvSpPr>
        <p:spPr/>
        <p:txBody>
          <a:bodyPr/>
          <a:lstStyle/>
          <a:p>
            <a:fld id="{AF78810B-E9F0-4735-8723-57E89BB1AC47}"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Care givers for minors</a:t>
            </a:r>
            <a:r>
              <a:rPr lang="en-US" baseline="0" dirty="0" smtClean="0"/>
              <a:t> require to be astute in their supervision to ensure protection of the students and vigilant about any situation that may brew injuries for the group incurred by foreign objects or items, or from within the group</a:t>
            </a:r>
          </a:p>
          <a:p>
            <a:r>
              <a:rPr lang="en-US" dirty="0" smtClean="0"/>
              <a:t>Issues and challenges faced by the student that indicate abuse or improper care are sensitive towards not</a:t>
            </a:r>
            <a:r>
              <a:rPr lang="en-US" baseline="0" dirty="0" smtClean="0"/>
              <a:t> only the education of the child, but also their upbringing. Teachers require skills that make them adept in recognizing such factors very early, and with ease to ensure a safe community within the school and the society for children</a:t>
            </a:r>
          </a:p>
          <a:p>
            <a:r>
              <a:rPr lang="en-US" baseline="0" dirty="0" smtClean="0"/>
              <a:t>The law provides a list of conduct that is punishable in the protection of the state and other individuals within. Comprehension of regulations that govern the conduct within the school ensures safety within the school environment for all groups and makes one aware of procedural steps to follow in the search for justice</a:t>
            </a:r>
          </a:p>
          <a:p>
            <a:endParaRPr lang="en-US" dirty="0"/>
          </a:p>
        </p:txBody>
      </p:sp>
      <p:sp>
        <p:nvSpPr>
          <p:cNvPr id="4" name="Slide Number Placeholder 3"/>
          <p:cNvSpPr>
            <a:spLocks noGrp="1"/>
          </p:cNvSpPr>
          <p:nvPr>
            <p:ph type="sldNum" sz="quarter" idx="10"/>
          </p:nvPr>
        </p:nvSpPr>
        <p:spPr/>
        <p:txBody>
          <a:bodyPr/>
          <a:lstStyle/>
          <a:p>
            <a:fld id="{AF78810B-E9F0-4735-8723-57E89BB1AC47}"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t>
            </a:r>
            <a:r>
              <a:rPr lang="en-US" dirty="0" err="1" smtClean="0"/>
              <a:t>Ebook</a:t>
            </a:r>
            <a:r>
              <a:rPr lang="en-US" dirty="0" smtClean="0"/>
              <a:t> by </a:t>
            </a:r>
            <a:r>
              <a:rPr lang="en-US" dirty="0" err="1" smtClean="0"/>
              <a:t>Doogue</a:t>
            </a:r>
            <a:r>
              <a:rPr lang="en-US" dirty="0" smtClean="0"/>
              <a:t> and George provides information and the context of what to expect when undergoing a sexual </a:t>
            </a:r>
            <a:r>
              <a:rPr lang="en-US" dirty="0" err="1" smtClean="0"/>
              <a:t>alegation</a:t>
            </a:r>
            <a:r>
              <a:rPr lang="en-US" dirty="0" smtClean="0"/>
              <a:t> offence,</a:t>
            </a:r>
            <a:r>
              <a:rPr lang="en-US" baseline="0" dirty="0" smtClean="0"/>
              <a:t> and provides legal advice of conduct and what to say</a:t>
            </a:r>
          </a:p>
          <a:p>
            <a:r>
              <a:rPr lang="en-US" sz="1200" b="0" i="0" kern="1200" dirty="0" smtClean="0">
                <a:solidFill>
                  <a:schemeClr val="tx1"/>
                </a:solidFill>
                <a:latin typeface="+mn-lt"/>
                <a:ea typeface="+mn-ea"/>
                <a:cs typeface="+mn-cs"/>
              </a:rPr>
              <a:t>This book by Ben Mathews</a:t>
            </a:r>
            <a:r>
              <a:rPr lang="en-US" sz="1200" b="0" i="0" kern="1200" baseline="0" dirty="0" smtClean="0">
                <a:solidFill>
                  <a:schemeClr val="tx1"/>
                </a:solidFill>
                <a:latin typeface="+mn-lt"/>
                <a:ea typeface="+mn-ea"/>
                <a:cs typeface="+mn-cs"/>
              </a:rPr>
              <a:t> called ‘New International Frontiers in Child Sexual Abuse’ </a:t>
            </a:r>
            <a:r>
              <a:rPr lang="en-US" sz="1200" b="0" i="0" kern="1200" dirty="0" smtClean="0">
                <a:solidFill>
                  <a:schemeClr val="tx1"/>
                </a:solidFill>
                <a:latin typeface="+mn-lt"/>
                <a:ea typeface="+mn-ea"/>
                <a:cs typeface="+mn-cs"/>
              </a:rPr>
              <a:t>offers a timely and detailed exploration and analysis of key contemporary issues and challenges in child sexual abuse, which holds great relevance for scholarly, legal, policy, professional and clinical audiences worldwide. The book draws together the best current evidence about the nature, </a:t>
            </a:r>
            <a:r>
              <a:rPr lang="en-US" sz="1200" b="0" i="0" kern="1200" dirty="0" err="1" smtClean="0">
                <a:solidFill>
                  <a:schemeClr val="tx1"/>
                </a:solidFill>
                <a:latin typeface="+mn-lt"/>
                <a:ea typeface="+mn-ea"/>
                <a:cs typeface="+mn-cs"/>
              </a:rPr>
              <a:t>aetiology</a:t>
            </a:r>
            <a:r>
              <a:rPr lang="en-US" sz="1200" b="0" i="0" kern="1200" dirty="0" smtClean="0">
                <a:solidFill>
                  <a:schemeClr val="tx1"/>
                </a:solidFill>
                <a:latin typeface="+mn-lt"/>
                <a:ea typeface="+mn-ea"/>
                <a:cs typeface="+mn-cs"/>
              </a:rPr>
              <a:t>, contexts, and </a:t>
            </a:r>
            <a:r>
              <a:rPr lang="en-US" sz="1200" b="0" i="0" kern="1200" dirty="0" err="1" smtClean="0">
                <a:solidFill>
                  <a:schemeClr val="tx1"/>
                </a:solidFill>
                <a:latin typeface="+mn-lt"/>
                <a:ea typeface="+mn-ea"/>
                <a:cs typeface="+mn-cs"/>
              </a:rPr>
              <a:t>sequelae</a:t>
            </a:r>
            <a:r>
              <a:rPr lang="en-US" sz="1200" b="0" i="0" kern="1200" dirty="0" smtClean="0">
                <a:solidFill>
                  <a:schemeClr val="tx1"/>
                </a:solidFill>
                <a:latin typeface="+mn-lt"/>
                <a:ea typeface="+mn-ea"/>
                <a:cs typeface="+mn-cs"/>
              </a:rPr>
              <a:t> of child sexual abuse.  </a:t>
            </a:r>
          </a:p>
          <a:p>
            <a:r>
              <a:rPr lang="en-US" dirty="0" smtClean="0"/>
              <a:t>Bradley </a:t>
            </a:r>
            <a:r>
              <a:rPr lang="en-US" dirty="0" err="1" smtClean="0"/>
              <a:t>Wendels</a:t>
            </a:r>
            <a:r>
              <a:rPr lang="en-US" baseline="0" dirty="0" smtClean="0"/>
              <a:t> book ‘Law and Ethics’ is a powerful intersection of ethics and law covering </a:t>
            </a:r>
            <a:r>
              <a:rPr lang="en-US" sz="1200" b="0" i="0" kern="1200" dirty="0" smtClean="0">
                <a:solidFill>
                  <a:schemeClr val="tx1"/>
                </a:solidFill>
                <a:latin typeface="+mn-lt"/>
                <a:ea typeface="+mn-ea"/>
                <a:cs typeface="+mn-cs"/>
              </a:rPr>
              <a:t>issues such as the moral responsibility of lawyers, the nature of law, and the relationship between law and morality, it is of vital interest to students of law, the philosophy of law, and ethics</a:t>
            </a:r>
          </a:p>
          <a:p>
            <a:r>
              <a:rPr lang="en-US" dirty="0" smtClean="0"/>
              <a:t>Ed Direct directly iterates the role of ethics in</a:t>
            </a:r>
            <a:r>
              <a:rPr lang="en-US" baseline="0" dirty="0" smtClean="0"/>
              <a:t> schools and elaborates on the role of teachers within this context. The site also elaborates how essential the topic is in positive practices that reflect upon humanity</a:t>
            </a:r>
          </a:p>
          <a:p>
            <a:r>
              <a:rPr lang="en-US" baseline="0" dirty="0" smtClean="0"/>
              <a:t>The blog provides an analytical view and perception of the influence of politics in education, and analyzes the influence as positive or not</a:t>
            </a:r>
            <a:endParaRPr lang="en-US" dirty="0"/>
          </a:p>
        </p:txBody>
      </p:sp>
      <p:sp>
        <p:nvSpPr>
          <p:cNvPr id="4" name="Slide Number Placeholder 3"/>
          <p:cNvSpPr>
            <a:spLocks noGrp="1"/>
          </p:cNvSpPr>
          <p:nvPr>
            <p:ph type="sldNum" sz="quarter" idx="10"/>
          </p:nvPr>
        </p:nvSpPr>
        <p:spPr/>
        <p:txBody>
          <a:bodyPr/>
          <a:lstStyle/>
          <a:p>
            <a:fld id="{AF78810B-E9F0-4735-8723-57E89BB1AC47}" type="slidenum">
              <a:rPr lang="en-US" smtClean="0"/>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E26BCF16-6099-46FE-AFAE-5FE84F41DA69}" type="datetimeFigureOut">
              <a:rPr lang="en-US" smtClean="0"/>
              <a:t>8/25/2019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965FC17E-EB12-44AE-A883-23C2A5DCD640}"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26BCF16-6099-46FE-AFAE-5FE84F41DA69}" type="datetimeFigureOut">
              <a:rPr lang="en-US" smtClean="0"/>
              <a:t>8/25/2019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5FC17E-EB12-44AE-A883-23C2A5DCD64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26BCF16-6099-46FE-AFAE-5FE84F41DA69}" type="datetimeFigureOut">
              <a:rPr lang="en-US" smtClean="0"/>
              <a:t>8/25/2019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5FC17E-EB12-44AE-A883-23C2A5DCD640}"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26BCF16-6099-46FE-AFAE-5FE84F41DA69}" type="datetimeFigureOut">
              <a:rPr lang="en-US" smtClean="0"/>
              <a:t>8/25/2019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5FC17E-EB12-44AE-A883-23C2A5DCD64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26BCF16-6099-46FE-AFAE-5FE84F41DA69}" type="datetimeFigureOut">
              <a:rPr lang="en-US" smtClean="0"/>
              <a:t>8/25/2019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5FC17E-EB12-44AE-A883-23C2A5DCD64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26BCF16-6099-46FE-AFAE-5FE84F41DA69}" type="datetimeFigureOut">
              <a:rPr lang="en-US" smtClean="0"/>
              <a:t>8/25/2019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5FC17E-EB12-44AE-A883-23C2A5DCD64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6BCF16-6099-46FE-AFAE-5FE84F41DA69}" type="datetimeFigureOut">
              <a:rPr lang="en-US" smtClean="0"/>
              <a:t>8/25/2019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5FC17E-EB12-44AE-A883-23C2A5DCD64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26BCF16-6099-46FE-AFAE-5FE84F41DA69}" type="datetimeFigureOut">
              <a:rPr lang="en-US" smtClean="0"/>
              <a:t>8/25/2019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5FC17E-EB12-44AE-A883-23C2A5DCD64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26BCF16-6099-46FE-AFAE-5FE84F41DA69}" type="datetimeFigureOut">
              <a:rPr lang="en-US" smtClean="0"/>
              <a:t>8/25/2019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965FC17E-EB12-44AE-A883-23C2A5DCD640}"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26BCF16-6099-46FE-AFAE-5FE84F41DA69}" type="datetimeFigureOut">
              <a:rPr lang="en-US" smtClean="0"/>
              <a:t>8/25/2019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5FC17E-EB12-44AE-A883-23C2A5DCD64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26BCF16-6099-46FE-AFAE-5FE84F41DA69}" type="datetimeFigureOut">
              <a:rPr lang="en-US" smtClean="0"/>
              <a:t>8/25/2019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5FC17E-EB12-44AE-A883-23C2A5DCD64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26BCF16-6099-46FE-AFAE-5FE84F41DA69}" type="datetimeFigureOut">
              <a:rPr lang="en-US" smtClean="0"/>
              <a:t>8/25/2019</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65FC17E-EB12-44AE-A883-23C2A5DCD640}"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eddirect.com/resources/education/ethics-in-education" TargetMode="External"/><Relationship Id="rId2" Type="http://schemas.openxmlformats.org/officeDocument/2006/relationships/hyperlink" Target="https://educationpost.org/is-politics-the-problem-in-education-or-the-solutio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err="1" smtClean="0"/>
              <a:t>Eductional</a:t>
            </a:r>
            <a:r>
              <a:rPr lang="en-US" dirty="0" smtClean="0"/>
              <a:t> Law, Ethics and Politics </a:t>
            </a:r>
            <a:endParaRPr lang="en-US" dirty="0"/>
          </a:p>
        </p:txBody>
      </p:sp>
      <p:sp>
        <p:nvSpPr>
          <p:cNvPr id="3" name="Subtitle 2"/>
          <p:cNvSpPr>
            <a:spLocks noGrp="1"/>
          </p:cNvSpPr>
          <p:nvPr>
            <p:ph type="subTitle" idx="1"/>
          </p:nvPr>
        </p:nvSpPr>
        <p:spPr/>
        <p:txBody>
          <a:bodyPr/>
          <a:lstStyle/>
          <a:p>
            <a:pPr algn="ctr"/>
            <a:r>
              <a:rPr lang="en-US" dirty="0" smtClean="0"/>
              <a:t>Name of Student</a:t>
            </a:r>
          </a:p>
          <a:p>
            <a:pPr algn="ctr"/>
            <a:r>
              <a:rPr lang="en-US" dirty="0" smtClean="0"/>
              <a:t>Name of Institution</a:t>
            </a:r>
          </a:p>
          <a:p>
            <a:pPr algn="ctr"/>
            <a:r>
              <a:rPr lang="en-US" dirty="0" smtClean="0"/>
              <a:t>Date</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Importance of knowing about school laws, ethics and politics</a:t>
            </a:r>
            <a:endParaRPr lang="en-US" dirty="0"/>
          </a:p>
        </p:txBody>
      </p:sp>
      <p:sp>
        <p:nvSpPr>
          <p:cNvPr id="3" name="Content Placeholder 2"/>
          <p:cNvSpPr>
            <a:spLocks noGrp="1"/>
          </p:cNvSpPr>
          <p:nvPr>
            <p:ph idx="1"/>
          </p:nvPr>
        </p:nvSpPr>
        <p:spPr/>
        <p:txBody>
          <a:bodyPr/>
          <a:lstStyle/>
          <a:p>
            <a:r>
              <a:rPr lang="en-US" dirty="0" smtClean="0"/>
              <a:t>Ensure hiring of staff that understands the legal obligations</a:t>
            </a:r>
          </a:p>
          <a:p>
            <a:r>
              <a:rPr lang="en-US" dirty="0" smtClean="0"/>
              <a:t>Offering of guidance and counseling to the affected students</a:t>
            </a:r>
          </a:p>
          <a:p>
            <a:r>
              <a:rPr lang="en-US" dirty="0" smtClean="0"/>
              <a:t>Following the law to ensure justice is achieved</a:t>
            </a:r>
          </a:p>
          <a:p>
            <a:r>
              <a:rPr lang="en-US" dirty="0" smtClean="0"/>
              <a:t>Counseling and giving the necessary support after justice is achieved</a:t>
            </a:r>
          </a:p>
          <a:p>
            <a:r>
              <a:rPr lang="en-US" dirty="0" smtClean="0"/>
              <a:t>Ensuring the whole society benefits from the case once the law is followed</a:t>
            </a:r>
          </a:p>
          <a:p>
            <a:endParaRPr lang="en-US"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Definition of law politics and ethics as it pertains to educational issues</a:t>
            </a:r>
            <a:endParaRPr lang="en-US" dirty="0"/>
          </a:p>
        </p:txBody>
      </p:sp>
      <p:sp>
        <p:nvSpPr>
          <p:cNvPr id="3" name="Content Placeholder 2"/>
          <p:cNvSpPr>
            <a:spLocks noGrp="1"/>
          </p:cNvSpPr>
          <p:nvPr>
            <p:ph idx="1"/>
          </p:nvPr>
        </p:nvSpPr>
        <p:spPr/>
        <p:txBody>
          <a:bodyPr/>
          <a:lstStyle/>
          <a:p>
            <a:r>
              <a:rPr lang="en-US" dirty="0" smtClean="0"/>
              <a:t>Education law provides legal regulations under a specified jurisdiction that govern the conduct, safety and additional care for private and pubic schools, and universities</a:t>
            </a:r>
          </a:p>
          <a:p>
            <a:r>
              <a:rPr lang="en-US" dirty="0" smtClean="0"/>
              <a:t>Analysis of politics that affect educational issues enforces crucial regulations under the law that relieve obstacles for children in schools and facilitate conflict-reform</a:t>
            </a:r>
          </a:p>
          <a:p>
            <a:r>
              <a:rPr lang="en-US" dirty="0" smtClean="0"/>
              <a:t>School ethics provides a guideline for judgment of what actions are right and wrong.</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Case studies and their implications for teachers</a:t>
            </a:r>
            <a:endParaRPr lang="en-US" dirty="0"/>
          </a:p>
        </p:txBody>
      </p:sp>
      <p:sp>
        <p:nvSpPr>
          <p:cNvPr id="3" name="Content Placeholder 2"/>
          <p:cNvSpPr>
            <a:spLocks noGrp="1"/>
          </p:cNvSpPr>
          <p:nvPr>
            <p:ph idx="1"/>
          </p:nvPr>
        </p:nvSpPr>
        <p:spPr/>
        <p:txBody>
          <a:bodyPr/>
          <a:lstStyle/>
          <a:p>
            <a:r>
              <a:rPr lang="en-US" dirty="0" smtClean="0"/>
              <a:t>Ethics of care provides guidelines that are critical in ensuring that those in charge of caring for children are trustworthy</a:t>
            </a:r>
          </a:p>
          <a:p>
            <a:r>
              <a:rPr lang="en-US" dirty="0" smtClean="0"/>
              <a:t>Exclusory of minors from case proceedings is fundamental to retention of innocence</a:t>
            </a:r>
          </a:p>
          <a:p>
            <a:r>
              <a:rPr lang="en-US" dirty="0" smtClean="0"/>
              <a:t>The case for inherent risk is not eligible and functional for minors</a:t>
            </a:r>
          </a:p>
          <a:p>
            <a:r>
              <a:rPr lang="en-US" dirty="0" smtClean="0"/>
              <a:t>Negligence for any care givers for minors also covers instances when wrongful judgment by the minor exposed them to risk</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Learning reflection and impact of new information on teaching and career</a:t>
            </a:r>
            <a:endParaRPr lang="en-US" sz="3200" dirty="0"/>
          </a:p>
        </p:txBody>
      </p:sp>
      <p:sp>
        <p:nvSpPr>
          <p:cNvPr id="3" name="Content Placeholder 2"/>
          <p:cNvSpPr>
            <a:spLocks noGrp="1"/>
          </p:cNvSpPr>
          <p:nvPr>
            <p:ph idx="1"/>
          </p:nvPr>
        </p:nvSpPr>
        <p:spPr/>
        <p:txBody>
          <a:bodyPr/>
          <a:lstStyle/>
          <a:p>
            <a:r>
              <a:rPr lang="en-US" dirty="0" smtClean="0"/>
              <a:t>A teacher is a care giver to students, and hence liable for all forms of negligence</a:t>
            </a:r>
          </a:p>
          <a:p>
            <a:r>
              <a:rPr lang="en-US" dirty="0" smtClean="0"/>
              <a:t>A basic understanding of ethics grants teachers capabilities crucial in guidance and counseling, and also recognition of distress</a:t>
            </a:r>
          </a:p>
          <a:p>
            <a:r>
              <a:rPr lang="en-US" dirty="0" smtClean="0"/>
              <a:t>Legal regulations are integral towards understanding a school environment and conduct within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Description from sources</a:t>
            </a:r>
            <a:endParaRPr lang="en-US" dirty="0"/>
          </a:p>
        </p:txBody>
      </p:sp>
      <p:sp>
        <p:nvSpPr>
          <p:cNvPr id="3" name="Content Placeholder 2"/>
          <p:cNvSpPr>
            <a:spLocks noGrp="1"/>
          </p:cNvSpPr>
          <p:nvPr>
            <p:ph idx="1"/>
          </p:nvPr>
        </p:nvSpPr>
        <p:spPr/>
        <p:txBody>
          <a:bodyPr>
            <a:normAutofit lnSpcReduction="10000"/>
          </a:bodyPr>
          <a:lstStyle/>
          <a:p>
            <a:r>
              <a:rPr lang="en-US" dirty="0" err="1" smtClean="0"/>
              <a:t>Doogue</a:t>
            </a:r>
            <a:r>
              <a:rPr lang="en-US" dirty="0" smtClean="0"/>
              <a:t> and George are authors of an </a:t>
            </a:r>
            <a:r>
              <a:rPr lang="en-US" dirty="0" err="1" smtClean="0"/>
              <a:t>ebook</a:t>
            </a:r>
            <a:r>
              <a:rPr lang="en-US" dirty="0" smtClean="0"/>
              <a:t> that provides the context of sexual assault</a:t>
            </a:r>
          </a:p>
          <a:p>
            <a:r>
              <a:rPr lang="en-US" dirty="0" smtClean="0"/>
              <a:t>Ben Mathews authors a book that provides critical understanding of the problem of child sexual abuse</a:t>
            </a:r>
          </a:p>
          <a:p>
            <a:r>
              <a:rPr lang="en-US" dirty="0" smtClean="0"/>
              <a:t>Bradley </a:t>
            </a:r>
            <a:r>
              <a:rPr lang="en-US" dirty="0" err="1" smtClean="0"/>
              <a:t>Wendel</a:t>
            </a:r>
            <a:r>
              <a:rPr lang="en-US" dirty="0" smtClean="0"/>
              <a:t> authors a book titled ‘Ethics and Law’ and introduces current problems of legal ethics</a:t>
            </a:r>
          </a:p>
          <a:p>
            <a:r>
              <a:rPr lang="en-US" dirty="0" smtClean="0"/>
              <a:t>The website by Ed Direct provides and overview </a:t>
            </a:r>
            <a:r>
              <a:rPr lang="en-US" dirty="0" smtClean="0"/>
              <a:t>of the role of ethics in shaping students and human welfare</a:t>
            </a:r>
          </a:p>
          <a:p>
            <a:r>
              <a:rPr lang="en-US" dirty="0" smtClean="0"/>
              <a:t>A blog on education post highlights the necessity of education as an investment and evaluates the role of politics in that context.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lstStyle/>
          <a:p>
            <a:pPr algn="ctr"/>
            <a:r>
              <a:rPr lang="en-US" dirty="0" smtClean="0"/>
              <a:t>References</a:t>
            </a:r>
            <a:endParaRPr lang="en-US" dirty="0"/>
          </a:p>
        </p:txBody>
      </p:sp>
      <p:sp>
        <p:nvSpPr>
          <p:cNvPr id="3" name="Content Placeholder 2"/>
          <p:cNvSpPr>
            <a:spLocks noGrp="1"/>
          </p:cNvSpPr>
          <p:nvPr>
            <p:ph idx="1"/>
          </p:nvPr>
        </p:nvSpPr>
        <p:spPr>
          <a:xfrm>
            <a:off x="457200" y="1600200"/>
            <a:ext cx="8229600" cy="4724400"/>
          </a:xfrm>
        </p:spPr>
        <p:txBody>
          <a:bodyPr>
            <a:normAutofit fontScale="85000" lnSpcReduction="20000"/>
          </a:bodyPr>
          <a:lstStyle/>
          <a:p>
            <a:r>
              <a:rPr lang="en-US" dirty="0" smtClean="0"/>
              <a:t>Accountability. (2017, April 13). </a:t>
            </a:r>
            <a:r>
              <a:rPr lang="en-US" i="1" dirty="0" smtClean="0"/>
              <a:t>Is Politics the Problem in Education or the Solution</a:t>
            </a:r>
            <a:r>
              <a:rPr lang="en-US" dirty="0" smtClean="0"/>
              <a:t>. Retrieved August 25, 2019, from Education Post Blog: </a:t>
            </a:r>
            <a:r>
              <a:rPr lang="en-US" dirty="0" smtClean="0">
                <a:hlinkClick r:id="rId2"/>
              </a:rPr>
              <a:t>https://educationpost.org/is-politics-the-problem-in-education-or-the-solution</a:t>
            </a:r>
            <a:r>
              <a:rPr lang="en-US" dirty="0" smtClean="0">
                <a:hlinkClick r:id="rId2"/>
              </a:rPr>
              <a:t>/</a:t>
            </a:r>
            <a:r>
              <a:rPr lang="en-US" dirty="0" smtClean="0"/>
              <a:t> </a:t>
            </a:r>
            <a:endParaRPr lang="en-US" dirty="0" smtClean="0"/>
          </a:p>
          <a:p>
            <a:r>
              <a:rPr lang="en-US" dirty="0" smtClean="0"/>
              <a:t>Ed Direct. (</a:t>
            </a:r>
            <a:r>
              <a:rPr lang="en-US" dirty="0" err="1" smtClean="0"/>
              <a:t>n.d</a:t>
            </a:r>
            <a:r>
              <a:rPr lang="en-US" dirty="0" smtClean="0"/>
              <a:t>.). </a:t>
            </a:r>
            <a:r>
              <a:rPr lang="en-US" i="1" dirty="0" smtClean="0"/>
              <a:t>Ethics in Education</a:t>
            </a:r>
            <a:r>
              <a:rPr lang="en-US" dirty="0" smtClean="0"/>
              <a:t>. Retrieved August 25, 2019, from Ed Direct: </a:t>
            </a:r>
            <a:r>
              <a:rPr lang="en-US" dirty="0" smtClean="0">
                <a:hlinkClick r:id="rId3"/>
              </a:rPr>
              <a:t>http://</a:t>
            </a:r>
            <a:r>
              <a:rPr lang="en-US" dirty="0" smtClean="0">
                <a:hlinkClick r:id="rId3"/>
              </a:rPr>
              <a:t>www.eddirect.com/resources/education/ethics-in-education</a:t>
            </a:r>
            <a:r>
              <a:rPr lang="en-US" dirty="0" smtClean="0"/>
              <a:t> </a:t>
            </a:r>
          </a:p>
          <a:p>
            <a:r>
              <a:rPr lang="en-US" dirty="0" err="1" smtClean="0"/>
              <a:t>Kothrakis</a:t>
            </a:r>
            <a:r>
              <a:rPr lang="en-US" dirty="0" smtClean="0"/>
              <a:t>, B. D. (2013). </a:t>
            </a:r>
            <a:r>
              <a:rPr lang="en-US" i="1" dirty="0" smtClean="0"/>
              <a:t>Dealing With Allegations of Sexual Assault</a:t>
            </a:r>
            <a:r>
              <a:rPr lang="en-US" dirty="0" smtClean="0"/>
              <a:t>. </a:t>
            </a:r>
            <a:r>
              <a:rPr lang="en-US" dirty="0" err="1" smtClean="0"/>
              <a:t>Doogue</a:t>
            </a:r>
            <a:r>
              <a:rPr lang="en-US" dirty="0" smtClean="0"/>
              <a:t> + George </a:t>
            </a:r>
            <a:r>
              <a:rPr lang="en-US" dirty="0" err="1" smtClean="0"/>
              <a:t>Defence</a:t>
            </a:r>
            <a:r>
              <a:rPr lang="en-US" dirty="0" smtClean="0"/>
              <a:t> Lawyers. </a:t>
            </a:r>
          </a:p>
          <a:p>
            <a:r>
              <a:rPr lang="en-US" dirty="0" smtClean="0"/>
              <a:t>Mathews, B. (2018). </a:t>
            </a:r>
            <a:r>
              <a:rPr lang="en-US" i="1" dirty="0" smtClean="0"/>
              <a:t>New International Frontiers in Child Sexual Abuse: Theory, Problems and Progress</a:t>
            </a:r>
            <a:r>
              <a:rPr lang="en-US" dirty="0" smtClean="0"/>
              <a:t>. Basingstoke, England: Springer. </a:t>
            </a:r>
          </a:p>
          <a:p>
            <a:r>
              <a:rPr lang="en-US" dirty="0" err="1" smtClean="0"/>
              <a:t>Wendel</a:t>
            </a:r>
            <a:r>
              <a:rPr lang="en-US" dirty="0" smtClean="0"/>
              <a:t>, W. B. (2014). </a:t>
            </a:r>
            <a:r>
              <a:rPr lang="en-US" i="1" dirty="0" smtClean="0"/>
              <a:t>Ethics and Law: An Introduction</a:t>
            </a:r>
            <a:r>
              <a:rPr lang="en-US" dirty="0" smtClean="0"/>
              <a:t>. Cambridge, England: Cambridge University Press. </a:t>
            </a:r>
            <a:endParaRPr lang="en-US" dirty="0" smtClean="0"/>
          </a:p>
          <a:p>
            <a:endParaRPr lang="en-US" dirty="0" smtClean="0"/>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284</TotalTime>
  <Words>1114</Words>
  <Application>Microsoft Office PowerPoint</Application>
  <PresentationFormat>On-screen Show (4:3)</PresentationFormat>
  <Paragraphs>59</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Flow</vt:lpstr>
      <vt:lpstr>Eductional Law, Ethics and Politics </vt:lpstr>
      <vt:lpstr>Importance of knowing about school laws, ethics and politics</vt:lpstr>
      <vt:lpstr>Definition of law politics and ethics as it pertains to educational issues</vt:lpstr>
      <vt:lpstr>Case studies and their implications for teachers</vt:lpstr>
      <vt:lpstr>Learning reflection and impact of new information on teaching and career</vt:lpstr>
      <vt:lpstr>Description from sources</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ADMIN</cp:lastModifiedBy>
  <cp:revision>15</cp:revision>
  <dcterms:created xsi:type="dcterms:W3CDTF">2019-08-25T18:28:43Z</dcterms:created>
  <dcterms:modified xsi:type="dcterms:W3CDTF">2019-08-25T23:13:01Z</dcterms:modified>
</cp:coreProperties>
</file>